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62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360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94588" autoAdjust="0"/>
  </p:normalViewPr>
  <p:slideViewPr>
    <p:cSldViewPr>
      <p:cViewPr>
        <p:scale>
          <a:sx n="90" d="100"/>
          <a:sy n="90" d="100"/>
        </p:scale>
        <p:origin x="-1157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E8600-E51D-4469-B5B4-C7D59001EC8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8361305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19DE6-7E4B-4F6C-B1F4-49CADE61215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21114260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54DD7-F29E-4C8C-9761-4D0CEC956F8A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781143060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68437-7FA7-4950-A3D5-6B6B8CA7B16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59818278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D4D5A-360D-4F1E-8116-115749594A3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45170454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B9FB-516B-4D59-8818-48C6EBA7B67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741734884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C6494-438D-4123-B1E6-4CC0DA7E4C3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23807106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89E7A-830A-45C3-997C-DFBA07A5A40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62455745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129F1-9E27-4880-AAD5-EEBE5551E03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413751473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1C75-AE39-443C-920A-091B98DD4BD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4065021829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0A6CE-E2E5-4096-8342-356A6EB6C3E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97940502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DCA06F-7529-47DC-87EA-2183CE71589F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0" y="260350"/>
            <a:ext cx="9144000" cy="20891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ТЕСТОВЫЕ ЗАДАНИЯ</a:t>
            </a:r>
            <a:b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«СПОРТИВНЫЕ ИГРЫ. ВОЛЕЙБОЛ»</a:t>
            </a:r>
            <a:b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(для обучающихся </a:t>
            </a:r>
            <a:r>
              <a:rPr lang="ru-RU" alt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классов)</a:t>
            </a:r>
            <a:endParaRPr lang="es-ES" alt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395288" y="1773238"/>
            <a:ext cx="396081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ru-RU" sz="1800" b="1">
              <a:solidFill>
                <a:srgbClr val="360036"/>
              </a:solidFill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506777" y="4221088"/>
            <a:ext cx="564013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учитель физической </a:t>
            </a: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культуры,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педагог ДО</a:t>
            </a:r>
            <a:endParaRPr lang="ru-RU" alt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Санкт-Петербурга </a:t>
            </a:r>
            <a:r>
              <a:rPr lang="ru-RU" altLang="ru-RU" sz="2400" b="1" i="1" dirty="0" err="1">
                <a:latin typeface="Times New Roman" pitchFamily="18" charset="0"/>
                <a:cs typeface="Times New Roman" pitchFamily="18" charset="0"/>
              </a:rPr>
              <a:t>Колпинского</a:t>
            </a: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 района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ГБОУ СОШ №476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Третьякова Елена Олеговна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7. До скольких очков играют первую и вторую партии?</a:t>
            </a:r>
            <a:endParaRPr lang="ru-RU" altLang="ru-RU" sz="2800" b="1" i="1"/>
          </a:p>
        </p:txBody>
      </p:sp>
      <p:sp>
        <p:nvSpPr>
          <p:cNvPr id="3" name="Овал 2"/>
          <p:cNvSpPr/>
          <p:nvPr/>
        </p:nvSpPr>
        <p:spPr>
          <a:xfrm>
            <a:off x="683568" y="76470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83568" y="234888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83568" y="3852829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76" name="TextBox 5"/>
          <p:cNvSpPr txBox="1">
            <a:spLocks noChangeArrowheads="1"/>
          </p:cNvSpPr>
          <p:nvPr/>
        </p:nvSpPr>
        <p:spPr bwMode="auto">
          <a:xfrm>
            <a:off x="1979613" y="960438"/>
            <a:ext cx="5449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До 25 с разницей в счёте в 3 очка</a:t>
            </a:r>
            <a:endParaRPr lang="ru-RU" altLang="ru-RU" sz="2800" b="1" i="1"/>
          </a:p>
        </p:txBody>
      </p:sp>
      <p:sp>
        <p:nvSpPr>
          <p:cNvPr id="11277" name="TextBox 6"/>
          <p:cNvSpPr txBox="1">
            <a:spLocks noChangeArrowheads="1"/>
          </p:cNvSpPr>
          <p:nvPr/>
        </p:nvSpPr>
        <p:spPr bwMode="auto">
          <a:xfrm>
            <a:off x="1979613" y="2544763"/>
            <a:ext cx="5449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До 30 с разницей в счёте в 2 очка</a:t>
            </a:r>
            <a:endParaRPr lang="ru-RU" altLang="ru-RU" sz="2800" b="1" i="1"/>
          </a:p>
        </p:txBody>
      </p:sp>
      <p:sp>
        <p:nvSpPr>
          <p:cNvPr id="11278" name="TextBox 7"/>
          <p:cNvSpPr txBox="1">
            <a:spLocks noChangeArrowheads="1"/>
          </p:cNvSpPr>
          <p:nvPr/>
        </p:nvSpPr>
        <p:spPr bwMode="auto">
          <a:xfrm>
            <a:off x="1979613" y="4048125"/>
            <a:ext cx="5449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До 25 с разницей в счёте в 2 очка</a:t>
            </a:r>
            <a:endParaRPr lang="ru-RU" altLang="ru-RU" sz="2800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4940300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0" y="11113"/>
            <a:ext cx="9144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До скольких очков играют третью партию?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63051" y="83671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63051" y="213285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63051" y="350100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300" name="TextBox 5"/>
          <p:cNvSpPr txBox="1">
            <a:spLocks noChangeArrowheads="1"/>
          </p:cNvSpPr>
          <p:nvPr/>
        </p:nvSpPr>
        <p:spPr bwMode="auto">
          <a:xfrm>
            <a:off x="1846263" y="1031875"/>
            <a:ext cx="5451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До 15 с разницей в счёте в 2 очка</a:t>
            </a:r>
            <a:endParaRPr lang="ru-RU" altLang="ru-RU" sz="2800" i="1"/>
          </a:p>
        </p:txBody>
      </p:sp>
      <p:sp>
        <p:nvSpPr>
          <p:cNvPr id="12301" name="TextBox 6"/>
          <p:cNvSpPr txBox="1">
            <a:spLocks noChangeArrowheads="1"/>
          </p:cNvSpPr>
          <p:nvPr/>
        </p:nvSpPr>
        <p:spPr bwMode="auto">
          <a:xfrm>
            <a:off x="1846263" y="2328863"/>
            <a:ext cx="54514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До 18 с разницей в счёте в 2 очка</a:t>
            </a:r>
            <a:endParaRPr lang="ru-RU" altLang="ru-RU" sz="2800" b="1" i="1"/>
          </a:p>
        </p:txBody>
      </p:sp>
      <p:sp>
        <p:nvSpPr>
          <p:cNvPr id="12302" name="TextBox 7"/>
          <p:cNvSpPr txBox="1">
            <a:spLocks noChangeArrowheads="1"/>
          </p:cNvSpPr>
          <p:nvPr/>
        </p:nvSpPr>
        <p:spPr bwMode="auto">
          <a:xfrm>
            <a:off x="1846263" y="3697288"/>
            <a:ext cx="54514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До 15 с разницей в счёте в 3 очка</a:t>
            </a:r>
            <a:endParaRPr lang="ru-RU" altLang="ru-RU" sz="2800" b="1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47974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0" y="1588"/>
            <a:ext cx="9144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Какова высота волейбольной сетки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мужских команд?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560" y="112474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11560" y="386104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1560" y="242088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24" name="TextBox 5"/>
          <p:cNvSpPr txBox="1">
            <a:spLocks noChangeArrowheads="1"/>
          </p:cNvSpPr>
          <p:nvPr/>
        </p:nvSpPr>
        <p:spPr bwMode="auto">
          <a:xfrm>
            <a:off x="1979613" y="1320800"/>
            <a:ext cx="812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2.28</a:t>
            </a:r>
            <a:endParaRPr lang="ru-RU" altLang="ru-RU" sz="2800" b="1" i="1"/>
          </a:p>
        </p:txBody>
      </p:sp>
      <p:sp>
        <p:nvSpPr>
          <p:cNvPr id="13325" name="TextBox 6"/>
          <p:cNvSpPr txBox="1">
            <a:spLocks noChangeArrowheads="1"/>
          </p:cNvSpPr>
          <p:nvPr/>
        </p:nvSpPr>
        <p:spPr bwMode="auto">
          <a:xfrm>
            <a:off x="1979613" y="2616200"/>
            <a:ext cx="81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2.40</a:t>
            </a:r>
            <a:endParaRPr lang="ru-RU" altLang="ru-RU" sz="2800" b="1" i="1"/>
          </a:p>
        </p:txBody>
      </p:sp>
      <p:sp>
        <p:nvSpPr>
          <p:cNvPr id="13326" name="Прямоугольник 8"/>
          <p:cNvSpPr>
            <a:spLocks noChangeArrowheads="1"/>
          </p:cNvSpPr>
          <p:nvPr/>
        </p:nvSpPr>
        <p:spPr bwMode="auto">
          <a:xfrm>
            <a:off x="1979613" y="4056063"/>
            <a:ext cx="81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2.43</a:t>
            </a:r>
            <a:endParaRPr lang="ru-RU" altLang="ru-RU" sz="2800" i="1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0" y="4941888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Какова высота волейбольной сетки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женских команд?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58416" y="112474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58416" y="256490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8416" y="4013861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8" name="TextBox 6"/>
          <p:cNvSpPr txBox="1">
            <a:spLocks noChangeArrowheads="1"/>
          </p:cNvSpPr>
          <p:nvPr/>
        </p:nvSpPr>
        <p:spPr bwMode="auto">
          <a:xfrm>
            <a:off x="2028825" y="1320800"/>
            <a:ext cx="814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2.44</a:t>
            </a:r>
            <a:endParaRPr lang="ru-RU" altLang="ru-RU" sz="2800" b="1" i="1"/>
          </a:p>
        </p:txBody>
      </p:sp>
      <p:sp>
        <p:nvSpPr>
          <p:cNvPr id="14349" name="TextBox 7"/>
          <p:cNvSpPr txBox="1">
            <a:spLocks noChangeArrowheads="1"/>
          </p:cNvSpPr>
          <p:nvPr/>
        </p:nvSpPr>
        <p:spPr bwMode="auto">
          <a:xfrm>
            <a:off x="2028825" y="2760663"/>
            <a:ext cx="8143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2.25</a:t>
            </a:r>
            <a:endParaRPr lang="ru-RU" altLang="ru-RU" sz="2800" b="1" i="1"/>
          </a:p>
        </p:txBody>
      </p:sp>
      <p:sp>
        <p:nvSpPr>
          <p:cNvPr id="14350" name="TextBox 8"/>
          <p:cNvSpPr txBox="1">
            <a:spLocks noChangeArrowheads="1"/>
          </p:cNvSpPr>
          <p:nvPr/>
        </p:nvSpPr>
        <p:spPr bwMode="auto">
          <a:xfrm>
            <a:off x="2028825" y="4210050"/>
            <a:ext cx="814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2.24</a:t>
            </a:r>
            <a:endParaRPr lang="ru-RU" altLang="ru-RU" sz="2800" i="1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0" y="49244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0" y="1588"/>
            <a:ext cx="91440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Стойка волейболиста помогает игроку: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83568" y="90033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83568" y="234888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83568" y="386104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2" name="Прямоугольник 6"/>
          <p:cNvSpPr>
            <a:spLocks noChangeArrowheads="1"/>
          </p:cNvSpPr>
          <p:nvPr/>
        </p:nvSpPr>
        <p:spPr bwMode="auto">
          <a:xfrm>
            <a:off x="2195513" y="1095375"/>
            <a:ext cx="5634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Быстро перемещаться </a:t>
            </a:r>
            <a:r>
              <a:rPr lang="en-US" altLang="ru-RU" sz="2800" b="1" i="1">
                <a:latin typeface="Times New Roman" pitchFamily="18" charset="0"/>
              </a:rPr>
              <a:t>“</a:t>
            </a:r>
            <a:r>
              <a:rPr lang="ru-RU" altLang="ru-RU" sz="2800" b="1" i="1">
                <a:latin typeface="Times New Roman" pitchFamily="18" charset="0"/>
              </a:rPr>
              <a:t>под мяч</a:t>
            </a:r>
            <a:r>
              <a:rPr lang="en-US" altLang="ru-RU" sz="2800" b="1" i="1">
                <a:latin typeface="Times New Roman" pitchFamily="18" charset="0"/>
              </a:rPr>
              <a:t>”</a:t>
            </a:r>
            <a:endParaRPr lang="ru-RU" altLang="ru-RU" sz="2800" i="1"/>
          </a:p>
        </p:txBody>
      </p:sp>
      <p:sp>
        <p:nvSpPr>
          <p:cNvPr id="15373" name="TextBox 8"/>
          <p:cNvSpPr txBox="1">
            <a:spLocks noChangeArrowheads="1"/>
          </p:cNvSpPr>
          <p:nvPr/>
        </p:nvSpPr>
        <p:spPr bwMode="auto">
          <a:xfrm>
            <a:off x="2195513" y="2544763"/>
            <a:ext cx="43640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Следить за полётом мяча</a:t>
            </a:r>
            <a:endParaRPr lang="ru-RU" altLang="ru-RU" sz="2800" b="1" i="1"/>
          </a:p>
        </p:txBody>
      </p:sp>
      <p:sp>
        <p:nvSpPr>
          <p:cNvPr id="15374" name="TextBox 9"/>
          <p:cNvSpPr txBox="1">
            <a:spLocks noChangeArrowheads="1"/>
          </p:cNvSpPr>
          <p:nvPr/>
        </p:nvSpPr>
        <p:spPr bwMode="auto">
          <a:xfrm>
            <a:off x="2195513" y="4056063"/>
            <a:ext cx="5022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Выполнить нападающий удар</a:t>
            </a:r>
            <a:endParaRPr lang="ru-RU" altLang="ru-RU" sz="2800" b="1" i="1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0" y="4941888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0" y="-1588"/>
            <a:ext cx="9144000" cy="555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12. Назовите способы передач: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560" y="83671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84259" y="220486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84259" y="357301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6" name="TextBox 5"/>
          <p:cNvSpPr txBox="1">
            <a:spLocks noChangeArrowheads="1"/>
          </p:cNvSpPr>
          <p:nvPr/>
        </p:nvSpPr>
        <p:spPr bwMode="auto">
          <a:xfrm>
            <a:off x="1947863" y="1031875"/>
            <a:ext cx="3116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Одной рукой снизу</a:t>
            </a:r>
            <a:endParaRPr lang="ru-RU" altLang="ru-RU" sz="2800" b="1" i="1"/>
          </a:p>
        </p:txBody>
      </p:sp>
      <p:sp>
        <p:nvSpPr>
          <p:cNvPr id="16397" name="TextBox 6"/>
          <p:cNvSpPr txBox="1">
            <a:spLocks noChangeArrowheads="1"/>
          </p:cNvSpPr>
          <p:nvPr/>
        </p:nvSpPr>
        <p:spPr bwMode="auto">
          <a:xfrm>
            <a:off x="1947863" y="2384425"/>
            <a:ext cx="47117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Снизу и сверху двумя руками</a:t>
            </a:r>
            <a:endParaRPr lang="ru-RU" altLang="ru-RU" sz="2800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398" name="TextBox 7"/>
          <p:cNvSpPr txBox="1">
            <a:spLocks noChangeArrowheads="1"/>
          </p:cNvSpPr>
          <p:nvPr/>
        </p:nvSpPr>
        <p:spPr bwMode="auto">
          <a:xfrm>
            <a:off x="1882775" y="3768725"/>
            <a:ext cx="3246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Одной рукой сверху</a:t>
            </a:r>
            <a:endParaRPr lang="ru-RU" altLang="ru-RU" sz="2800" b="1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48688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0" y="-1588"/>
            <a:ext cx="9144000" cy="555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 Где выполняется подача мяча?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5576" y="9087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55576" y="229314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55576" y="371703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420" name="TextBox 5"/>
          <p:cNvSpPr txBox="1">
            <a:spLocks noChangeArrowheads="1"/>
          </p:cNvSpPr>
          <p:nvPr/>
        </p:nvSpPr>
        <p:spPr bwMode="auto">
          <a:xfrm>
            <a:off x="2124075" y="1104900"/>
            <a:ext cx="21177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С площадки</a:t>
            </a:r>
            <a:endParaRPr lang="ru-RU" altLang="ru-RU" sz="2800" b="1" i="1"/>
          </a:p>
        </p:txBody>
      </p:sp>
      <p:sp>
        <p:nvSpPr>
          <p:cNvPr id="17421" name="TextBox 6"/>
          <p:cNvSpPr txBox="1">
            <a:spLocks noChangeArrowheads="1"/>
          </p:cNvSpPr>
          <p:nvPr/>
        </p:nvSpPr>
        <p:spPr bwMode="auto">
          <a:xfrm>
            <a:off x="2124075" y="2489200"/>
            <a:ext cx="34845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Из-за лицевой линии</a:t>
            </a:r>
            <a:endParaRPr lang="ru-RU" altLang="ru-RU" sz="2800" i="1"/>
          </a:p>
        </p:txBody>
      </p:sp>
      <p:sp>
        <p:nvSpPr>
          <p:cNvPr id="17422" name="TextBox 7"/>
          <p:cNvSpPr txBox="1">
            <a:spLocks noChangeArrowheads="1"/>
          </p:cNvSpPr>
          <p:nvPr/>
        </p:nvSpPr>
        <p:spPr bwMode="auto">
          <a:xfrm>
            <a:off x="2124075" y="3913188"/>
            <a:ext cx="32654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С линии нападения</a:t>
            </a:r>
            <a:endParaRPr lang="ru-RU" altLang="ru-RU" sz="2800" b="1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48688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Если при подаче мяч коснулся сетки и перелетел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сторону соперника, то ...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63960" y="119675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63960" y="256490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63960" y="3920119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44" name="TextBox 6"/>
          <p:cNvSpPr txBox="1">
            <a:spLocks noChangeArrowheads="1"/>
          </p:cNvSpPr>
          <p:nvPr/>
        </p:nvSpPr>
        <p:spPr bwMode="auto">
          <a:xfrm>
            <a:off x="1979613" y="1392238"/>
            <a:ext cx="3578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Подача повторяется</a:t>
            </a:r>
            <a:endParaRPr lang="ru-RU" altLang="ru-RU" sz="2800" b="1" i="1"/>
          </a:p>
        </p:txBody>
      </p:sp>
      <p:sp>
        <p:nvSpPr>
          <p:cNvPr id="18445" name="TextBox 7"/>
          <p:cNvSpPr txBox="1">
            <a:spLocks noChangeArrowheads="1"/>
          </p:cNvSpPr>
          <p:nvPr/>
        </p:nvSpPr>
        <p:spPr bwMode="auto">
          <a:xfrm>
            <a:off x="1979613" y="2760663"/>
            <a:ext cx="5346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Подача считается проигранной</a:t>
            </a:r>
            <a:endParaRPr lang="ru-RU" altLang="ru-RU" sz="2800" b="1" i="1"/>
          </a:p>
        </p:txBody>
      </p:sp>
      <p:sp>
        <p:nvSpPr>
          <p:cNvPr id="18446" name="TextBox 8"/>
          <p:cNvSpPr txBox="1">
            <a:spLocks noChangeArrowheads="1"/>
          </p:cNvSpPr>
          <p:nvPr/>
        </p:nvSpPr>
        <p:spPr bwMode="auto">
          <a:xfrm>
            <a:off x="1979613" y="4116388"/>
            <a:ext cx="3425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Игра продолжается</a:t>
            </a:r>
            <a:endParaRPr lang="ru-RU" altLang="ru-RU" sz="2800" i="1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0" y="49545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0" y="0"/>
            <a:ext cx="91440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15. Ситуация </a:t>
            </a:r>
            <a:r>
              <a:rPr lang="en-US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Мяч в игре</a:t>
            </a:r>
            <a:r>
              <a:rPr lang="en-US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волейболе означает: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11589" y="919973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11589" y="227687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11589" y="364502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8" name="TextBox 6"/>
          <p:cNvSpPr txBox="1">
            <a:spLocks noChangeArrowheads="1"/>
          </p:cNvSpPr>
          <p:nvPr/>
        </p:nvSpPr>
        <p:spPr bwMode="auto">
          <a:xfrm>
            <a:off x="2124075" y="847725"/>
            <a:ext cx="6421438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Подающий игрок делает удар по мячу, </a:t>
            </a:r>
            <a:endParaRPr lang="en-US" altLang="ru-RU" sz="2800" b="1" i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вводя его в игру</a:t>
            </a:r>
            <a:endParaRPr lang="ru-RU" altLang="ru-RU" sz="2800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9" name="TextBox 7"/>
          <p:cNvSpPr txBox="1">
            <a:spLocks noChangeArrowheads="1"/>
          </p:cNvSpPr>
          <p:nvPr/>
        </p:nvSpPr>
        <p:spPr bwMode="auto">
          <a:xfrm>
            <a:off x="2138363" y="2455863"/>
            <a:ext cx="4867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Мяч, коснувшийся рук игрока</a:t>
            </a:r>
            <a:endParaRPr lang="ru-RU" altLang="ru-RU" sz="2800" b="1" i="1"/>
          </a:p>
        </p:txBody>
      </p:sp>
      <p:sp>
        <p:nvSpPr>
          <p:cNvPr id="19470" name="TextBox 9"/>
          <p:cNvSpPr txBox="1">
            <a:spLocks noChangeArrowheads="1"/>
          </p:cNvSpPr>
          <p:nvPr/>
        </p:nvSpPr>
        <p:spPr bwMode="auto">
          <a:xfrm>
            <a:off x="2138363" y="3840163"/>
            <a:ext cx="6621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Мяч, находящийся в пределах площадки</a:t>
            </a:r>
            <a:endParaRPr lang="ru-RU" altLang="ru-RU" sz="2800" b="1" i="1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0" y="48783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0" y="3175"/>
            <a:ext cx="9144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16. Ошибками в волейболе считаются: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560" y="9087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11560" y="213285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1560" y="357301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92" name="TextBox 5"/>
          <p:cNvSpPr txBox="1">
            <a:spLocks noChangeArrowheads="1"/>
          </p:cNvSpPr>
          <p:nvPr/>
        </p:nvSpPr>
        <p:spPr bwMode="auto">
          <a:xfrm>
            <a:off x="2124075" y="1104900"/>
            <a:ext cx="30940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Три удара касания</a:t>
            </a:r>
            <a:endParaRPr lang="ru-RU" altLang="ru-RU" sz="2800" b="1" i="1"/>
          </a:p>
        </p:txBody>
      </p:sp>
      <p:sp>
        <p:nvSpPr>
          <p:cNvPr id="20493" name="TextBox 6"/>
          <p:cNvSpPr txBox="1">
            <a:spLocks noChangeArrowheads="1"/>
          </p:cNvSpPr>
          <p:nvPr/>
        </p:nvSpPr>
        <p:spPr bwMode="auto">
          <a:xfrm>
            <a:off x="2139950" y="2133600"/>
            <a:ext cx="70199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Четыре удара касания, удар при поддержке двойное касание</a:t>
            </a:r>
            <a:endParaRPr lang="ru-RU" altLang="ru-RU" sz="2800" i="1"/>
          </a:p>
        </p:txBody>
      </p:sp>
      <p:sp>
        <p:nvSpPr>
          <p:cNvPr id="20494" name="TextBox 7"/>
          <p:cNvSpPr txBox="1">
            <a:spLocks noChangeArrowheads="1"/>
          </p:cNvSpPr>
          <p:nvPr/>
        </p:nvSpPr>
        <p:spPr bwMode="auto">
          <a:xfrm>
            <a:off x="2124075" y="3736975"/>
            <a:ext cx="67945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Мяч соприкоснулся с любой частью тела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4868863"/>
            <a:ext cx="9159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 dirty="0">
                <a:latin typeface="Times New Roman" pitchFamily="18" charset="0"/>
                <a:cs typeface="Times New Roman" pitchFamily="18" charset="0"/>
              </a:rPr>
              <a:t>Вы закончили выполнять 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alt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 dirty="0">
                <a:latin typeface="Times New Roman" pitchFamily="18" charset="0"/>
                <a:cs typeface="Times New Roman" pitchFamily="18" charset="0"/>
              </a:rPr>
              <a:t>ЖЕЛАЕМ УДАЧИ!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1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3"/>
            <a:ext cx="91440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 – КОМАНДНАЯ СПОРТИВНАЯ ИГРА 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ВСЕХ!</a:t>
            </a:r>
          </a:p>
        </p:txBody>
      </p:sp>
      <p:pic>
        <p:nvPicPr>
          <p:cNvPr id="6147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911960"/>
            <a:ext cx="2956087" cy="4491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431925"/>
            <a:ext cx="5376862" cy="3024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3635375" y="4456113"/>
            <a:ext cx="5233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latin typeface="Times New Roman" pitchFamily="18" charset="0"/>
                <a:cs typeface="Times New Roman" pitchFamily="18" charset="0"/>
              </a:rPr>
              <a:t>Рис. Приём мяча снизу двумя руками</a:t>
            </a:r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-19050" y="5300663"/>
            <a:ext cx="38544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latin typeface="Times New Roman" pitchFamily="18" charset="0"/>
                <a:cs typeface="Times New Roman" pitchFamily="18" charset="0"/>
              </a:rPr>
              <a:t>Рис. Прямой нападающий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latin typeface="Times New Roman" pitchFamily="18" charset="0"/>
                <a:cs typeface="Times New Roman" pitchFamily="18" charset="0"/>
              </a:rPr>
              <a:t>удар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7" grpId="0"/>
      <p:bldP spid="30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-36513" y="222250"/>
            <a:ext cx="9180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 - РЕСУРСЫ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75" y="47259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765175"/>
            <a:ext cx="91471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составления тестовых заданий</a:t>
            </a:r>
          </a:p>
          <a:p>
            <a:pPr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https://www.youtube.com/watch?v=ZZM7AZeXTfM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9" name="Прямоугольник 2"/>
          <p:cNvSpPr>
            <a:spLocks noChangeArrowheads="1"/>
          </p:cNvSpPr>
          <p:nvPr/>
        </p:nvSpPr>
        <p:spPr bwMode="auto">
          <a:xfrm>
            <a:off x="-36513" y="1473200"/>
            <a:ext cx="918051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Волейбол – Википедия </a:t>
            </a:r>
            <a:r>
              <a:rPr lang="en-US" altLang="ru-RU" sz="2000" dirty="0">
                <a:latin typeface="Times New Roman" pitchFamily="18" charset="0"/>
                <a:cs typeface="Times New Roman" pitchFamily="18" charset="0"/>
              </a:rPr>
              <a:t>https://ru.wikipedia.org/wiki/%D0%92%D0%BE%D0%BB%D0%B5%D0%B9%D0%B1%D0%BE%D0%BB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6" grpId="0"/>
      <p:bldP spid="6" grpId="1"/>
      <p:bldP spid="2" grpId="0"/>
      <p:bldP spid="215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0" y="116632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ИНСТРУКЦИЯ ДЛЯ ВЫПОЛНЕНИЯ ТЕСТОВЫХ ЗАДАНИЙ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708819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Внимательно прочитать </a:t>
            </a: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вопрос;</a:t>
            </a:r>
            <a:endParaRPr lang="ru-RU" alt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7925" y="1346464"/>
            <a:ext cx="91440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трёх предложенных ответов выбрать правильный </a:t>
            </a:r>
          </a:p>
          <a:p>
            <a:pPr>
              <a:defRPr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нажатием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кнопку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ответом;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9459" y="2204864"/>
            <a:ext cx="91440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правильном ответе на вопрос кнопка мигает </a:t>
            </a:r>
          </a:p>
          <a:p>
            <a:pPr>
              <a:defRPr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зелёным цветом;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168775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УДАЧИ!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66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  <p:bldP spid="4" grpId="0"/>
      <p:bldP spid="8" grpId="0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0" y="36513"/>
            <a:ext cx="918051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Что означает слово «волейбол»?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18952" y="234888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18952" y="95508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77888" y="386104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2" name="TextBox 6"/>
          <p:cNvSpPr txBox="1">
            <a:spLocks noChangeArrowheads="1"/>
          </p:cNvSpPr>
          <p:nvPr/>
        </p:nvSpPr>
        <p:spPr bwMode="auto">
          <a:xfrm>
            <a:off x="1619250" y="2544763"/>
            <a:ext cx="2438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Мяч в корзине</a:t>
            </a:r>
            <a:endParaRPr lang="ru-RU" altLang="ru-RU" sz="2800" b="1" i="1"/>
          </a:p>
        </p:txBody>
      </p:sp>
      <p:sp>
        <p:nvSpPr>
          <p:cNvPr id="5133" name="TextBox 7"/>
          <p:cNvSpPr txBox="1">
            <a:spLocks noChangeArrowheads="1"/>
          </p:cNvSpPr>
          <p:nvPr/>
        </p:nvSpPr>
        <p:spPr bwMode="auto">
          <a:xfrm>
            <a:off x="1665288" y="1052513"/>
            <a:ext cx="2346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Мяч в воздухе</a:t>
            </a:r>
            <a:endParaRPr lang="ru-RU" altLang="ru-RU" sz="2800" i="1"/>
          </a:p>
        </p:txBody>
      </p:sp>
      <p:sp>
        <p:nvSpPr>
          <p:cNvPr id="5134" name="TextBox 8"/>
          <p:cNvSpPr txBox="1">
            <a:spLocks noChangeArrowheads="1"/>
          </p:cNvSpPr>
          <p:nvPr/>
        </p:nvSpPr>
        <p:spPr bwMode="auto">
          <a:xfrm>
            <a:off x="1631950" y="4108450"/>
            <a:ext cx="185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Мяч ногой</a:t>
            </a:r>
            <a:endParaRPr lang="ru-RU" altLang="ru-RU" sz="2800" b="1" i="1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49672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2. Кто основал игру в волейбол?</a:t>
            </a:r>
            <a:endParaRPr lang="ru-RU" alt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5536" y="105273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5536" y="234888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5536" y="371703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56" name="TextBox 5"/>
          <p:cNvSpPr txBox="1">
            <a:spLocks noChangeArrowheads="1"/>
          </p:cNvSpPr>
          <p:nvPr/>
        </p:nvSpPr>
        <p:spPr bwMode="auto">
          <a:xfrm>
            <a:off x="1763713" y="1268413"/>
            <a:ext cx="3924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Альфред Холстед</a:t>
            </a:r>
            <a:endParaRPr lang="ru-RU" altLang="ru-RU" sz="2800" b="1" i="1"/>
          </a:p>
        </p:txBody>
      </p:sp>
      <p:sp>
        <p:nvSpPr>
          <p:cNvPr id="6157" name="Прямоугольник 7"/>
          <p:cNvSpPr>
            <a:spLocks noChangeArrowheads="1"/>
          </p:cNvSpPr>
          <p:nvPr/>
        </p:nvSpPr>
        <p:spPr bwMode="auto">
          <a:xfrm>
            <a:off x="1763713" y="2544763"/>
            <a:ext cx="2674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Вильям Морган</a:t>
            </a:r>
            <a:endParaRPr lang="ru-RU" altLang="ru-RU" sz="2800" i="1"/>
          </a:p>
        </p:txBody>
      </p:sp>
      <p:sp>
        <p:nvSpPr>
          <p:cNvPr id="6158" name="TextBox 8"/>
          <p:cNvSpPr txBox="1">
            <a:spLocks noChangeArrowheads="1"/>
          </p:cNvSpPr>
          <p:nvPr/>
        </p:nvSpPr>
        <p:spPr bwMode="auto">
          <a:xfrm>
            <a:off x="1739900" y="3913188"/>
            <a:ext cx="1985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Яков Ромас</a:t>
            </a:r>
            <a:endParaRPr lang="ru-RU" altLang="ru-RU" sz="2800" b="1" i="1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0" y="49561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3.Какая страна считается Родиной волейбола?</a:t>
            </a:r>
            <a:endParaRPr lang="ru-RU" altLang="ru-RU" sz="2800" b="1" i="1"/>
          </a:p>
        </p:txBody>
      </p:sp>
      <p:sp>
        <p:nvSpPr>
          <p:cNvPr id="3" name="Овал 2"/>
          <p:cNvSpPr/>
          <p:nvPr/>
        </p:nvSpPr>
        <p:spPr>
          <a:xfrm>
            <a:off x="683568" y="1124744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56349" y="3954760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56349" y="261672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80" name="TextBox 5"/>
          <p:cNvSpPr txBox="1">
            <a:spLocks noChangeArrowheads="1"/>
          </p:cNvSpPr>
          <p:nvPr/>
        </p:nvSpPr>
        <p:spPr bwMode="auto">
          <a:xfrm>
            <a:off x="2025650" y="1320800"/>
            <a:ext cx="1273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Россия</a:t>
            </a:r>
            <a:endParaRPr lang="ru-RU" altLang="ru-RU" sz="2800" b="1" i="1"/>
          </a:p>
        </p:txBody>
      </p:sp>
      <p:sp>
        <p:nvSpPr>
          <p:cNvPr id="7181" name="TextBox 6"/>
          <p:cNvSpPr txBox="1">
            <a:spLocks noChangeArrowheads="1"/>
          </p:cNvSpPr>
          <p:nvPr/>
        </p:nvSpPr>
        <p:spPr bwMode="auto">
          <a:xfrm>
            <a:off x="2128838" y="2813050"/>
            <a:ext cx="1066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США</a:t>
            </a:r>
            <a:endParaRPr lang="ru-RU" altLang="ru-RU" sz="2800" i="1"/>
          </a:p>
        </p:txBody>
      </p:sp>
      <p:sp>
        <p:nvSpPr>
          <p:cNvPr id="7182" name="TextBox 7"/>
          <p:cNvSpPr txBox="1">
            <a:spLocks noChangeArrowheads="1"/>
          </p:cNvSpPr>
          <p:nvPr/>
        </p:nvSpPr>
        <p:spPr bwMode="auto">
          <a:xfrm>
            <a:off x="2025650" y="4149725"/>
            <a:ext cx="139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Япония</a:t>
            </a:r>
            <a:endParaRPr lang="ru-RU" altLang="ru-RU" sz="2800" b="1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48688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0" y="0"/>
            <a:ext cx="914400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Игра в волейбол ведётся на площадке размером: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27584" y="83671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27584" y="234888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27584" y="378904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04" name="TextBox 7"/>
          <p:cNvSpPr txBox="1">
            <a:spLocks noChangeArrowheads="1"/>
          </p:cNvSpPr>
          <p:nvPr/>
        </p:nvSpPr>
        <p:spPr bwMode="auto">
          <a:xfrm>
            <a:off x="2259013" y="1031875"/>
            <a:ext cx="108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20 х 8</a:t>
            </a:r>
            <a:endParaRPr lang="ru-RU" altLang="ru-RU" sz="2800" b="1" i="1"/>
          </a:p>
        </p:txBody>
      </p:sp>
      <p:sp>
        <p:nvSpPr>
          <p:cNvPr id="8205" name="TextBox 8"/>
          <p:cNvSpPr txBox="1">
            <a:spLocks noChangeArrowheads="1"/>
          </p:cNvSpPr>
          <p:nvPr/>
        </p:nvSpPr>
        <p:spPr bwMode="auto">
          <a:xfrm>
            <a:off x="2259013" y="2636838"/>
            <a:ext cx="108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12 х 6</a:t>
            </a:r>
            <a:endParaRPr lang="ru-RU" altLang="ru-RU" sz="2800" b="1" i="1"/>
          </a:p>
        </p:txBody>
      </p:sp>
      <p:sp>
        <p:nvSpPr>
          <p:cNvPr id="8206" name="TextBox 9"/>
          <p:cNvSpPr txBox="1">
            <a:spLocks noChangeArrowheads="1"/>
          </p:cNvSpPr>
          <p:nvPr/>
        </p:nvSpPr>
        <p:spPr bwMode="auto">
          <a:xfrm>
            <a:off x="2259013" y="3984625"/>
            <a:ext cx="108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 х 9</a:t>
            </a:r>
            <a:endParaRPr lang="ru-RU" altLang="ru-RU" sz="2800" i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0" y="48688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Каков состав команды на площадке?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5576" y="98072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55576" y="2445709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49731" y="3861048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8" name="TextBox 5"/>
          <p:cNvSpPr txBox="1">
            <a:spLocks noChangeArrowheads="1"/>
          </p:cNvSpPr>
          <p:nvPr/>
        </p:nvSpPr>
        <p:spPr bwMode="auto">
          <a:xfrm>
            <a:off x="2295525" y="1176338"/>
            <a:ext cx="165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 dirty="0">
                <a:latin typeface="Times New Roman" pitchFamily="18" charset="0"/>
              </a:rPr>
              <a:t>6 игроков</a:t>
            </a:r>
            <a:endParaRPr lang="ru-RU" altLang="ru-RU" sz="2800" i="1" dirty="0"/>
          </a:p>
        </p:txBody>
      </p:sp>
      <p:sp>
        <p:nvSpPr>
          <p:cNvPr id="9229" name="TextBox 6"/>
          <p:cNvSpPr txBox="1">
            <a:spLocks noChangeArrowheads="1"/>
          </p:cNvSpPr>
          <p:nvPr/>
        </p:nvSpPr>
        <p:spPr bwMode="auto">
          <a:xfrm>
            <a:off x="2411413" y="2641600"/>
            <a:ext cx="16557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8 игроков</a:t>
            </a:r>
            <a:endParaRPr lang="ru-RU" altLang="ru-RU" sz="2800" b="1" i="1"/>
          </a:p>
        </p:txBody>
      </p:sp>
      <p:sp>
        <p:nvSpPr>
          <p:cNvPr id="9230" name="Прямоугольник 7"/>
          <p:cNvSpPr>
            <a:spLocks noChangeArrowheads="1"/>
          </p:cNvSpPr>
          <p:nvPr/>
        </p:nvSpPr>
        <p:spPr bwMode="auto">
          <a:xfrm>
            <a:off x="2295525" y="4056063"/>
            <a:ext cx="1835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solidFill>
                  <a:srgbClr val="000000"/>
                </a:solidFill>
                <a:latin typeface="Times New Roman" pitchFamily="18" charset="0"/>
              </a:rPr>
              <a:t>10 игроков</a:t>
            </a:r>
            <a:endParaRPr lang="ru-RU" altLang="ru-RU" sz="2800" b="1" i="1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4941888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0" y="28575"/>
            <a:ext cx="9144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Как выполняется переход игроков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одной зоны в другую?</a:t>
            </a:r>
            <a:endParaRPr lang="ru-RU" altLang="ru-RU" sz="28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83568" y="126876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83568" y="263691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69008" y="393305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52" name="TextBox 5"/>
          <p:cNvSpPr txBox="1">
            <a:spLocks noChangeArrowheads="1"/>
          </p:cNvSpPr>
          <p:nvPr/>
        </p:nvSpPr>
        <p:spPr bwMode="auto">
          <a:xfrm>
            <a:off x="2051050" y="1463675"/>
            <a:ext cx="4198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Против часовой стрелки</a:t>
            </a:r>
            <a:endParaRPr lang="ru-RU" altLang="ru-RU" sz="2800" b="1" i="1"/>
          </a:p>
        </p:txBody>
      </p:sp>
      <p:sp>
        <p:nvSpPr>
          <p:cNvPr id="10253" name="TextBox 6"/>
          <p:cNvSpPr txBox="1">
            <a:spLocks noChangeArrowheads="1"/>
          </p:cNvSpPr>
          <p:nvPr/>
        </p:nvSpPr>
        <p:spPr bwMode="auto">
          <a:xfrm>
            <a:off x="2051050" y="2832100"/>
            <a:ext cx="3338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По часовой стрелке</a:t>
            </a:r>
            <a:endParaRPr lang="ru-RU" altLang="ru-RU" sz="2800" i="1"/>
          </a:p>
        </p:txBody>
      </p:sp>
      <p:sp>
        <p:nvSpPr>
          <p:cNvPr id="10254" name="TextBox 7"/>
          <p:cNvSpPr txBox="1">
            <a:spLocks noChangeArrowheads="1"/>
          </p:cNvSpPr>
          <p:nvPr/>
        </p:nvSpPr>
        <p:spPr bwMode="auto">
          <a:xfrm>
            <a:off x="1995488" y="4129088"/>
            <a:ext cx="34496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i="1">
                <a:latin typeface="Times New Roman" pitchFamily="18" charset="0"/>
              </a:rPr>
              <a:t>Куда покажет судья</a:t>
            </a:r>
            <a:endParaRPr lang="ru-RU" altLang="ru-RU" sz="2800" b="1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0" y="50847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перехода к следующему вопросу нажмите клавишу ПРОБЕЛ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Другая 1">
      <a:dk1>
        <a:sysClr val="windowText" lastClr="000000"/>
      </a:dk1>
      <a:lt1>
        <a:srgbClr val="F2F2F2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10009</TotalTime>
  <Words>553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Diseño predeterminado</vt:lpstr>
      <vt:lpstr>ТЕСТОВЫЕ ЗАДАНИЯ «СПОРТИВНЫЕ ИГРЫ. ВОЛЕЙБОЛ» (для обучающихся 7 – 8 классов)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км</cp:lastModifiedBy>
  <cp:revision>774</cp:revision>
  <dcterms:created xsi:type="dcterms:W3CDTF">2010-05-23T14:28:12Z</dcterms:created>
  <dcterms:modified xsi:type="dcterms:W3CDTF">2017-12-17T14:13:54Z</dcterms:modified>
</cp:coreProperties>
</file>